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9A1185-963E-4F00-A83D-7ED00BBAD0B8}" type="datetimeFigureOut">
              <a:rPr lang="en-US" smtClean="0"/>
              <a:t>10/21/2015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A95431B-C561-49A9-953A-5EA0775F07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9A1185-963E-4F00-A83D-7ED00BBAD0B8}"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5431B-C561-49A9-953A-5EA0775F07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9A1185-963E-4F00-A83D-7ED00BBAD0B8}"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5431B-C561-49A9-953A-5EA0775F07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9A1185-963E-4F00-A83D-7ED00BBAD0B8}"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5431B-C561-49A9-953A-5EA0775F07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9A1185-963E-4F00-A83D-7ED00BBAD0B8}"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5431B-C561-49A9-953A-5EA0775F07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9A1185-963E-4F00-A83D-7ED00BBAD0B8}"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5431B-C561-49A9-953A-5EA0775F07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9A1185-963E-4F00-A83D-7ED00BBAD0B8}" type="datetimeFigureOut">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95431B-C561-49A9-953A-5EA0775F07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9A1185-963E-4F00-A83D-7ED00BBAD0B8}" type="datetimeFigureOut">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95431B-C561-49A9-953A-5EA0775F07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A1185-963E-4F00-A83D-7ED00BBAD0B8}" type="datetimeFigureOut">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95431B-C561-49A9-953A-5EA0775F07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9A1185-963E-4F00-A83D-7ED00BBAD0B8}"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5431B-C561-49A9-953A-5EA0775F07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9A1185-963E-4F00-A83D-7ED00BBAD0B8}"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A95431B-C561-49A9-953A-5EA0775F07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9A1185-963E-4F00-A83D-7ED00BBAD0B8}" type="datetimeFigureOut">
              <a:rPr lang="en-US" smtClean="0"/>
              <a:t>10/21/2015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95431B-C561-49A9-953A-5EA0775F07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Engineering Vocabulary</a:t>
            </a:r>
            <a:endParaRPr lang="en-US" dirty="0"/>
          </a:p>
        </p:txBody>
      </p:sp>
      <p:sp>
        <p:nvSpPr>
          <p:cNvPr id="3" name="Subtitle 2"/>
          <p:cNvSpPr>
            <a:spLocks noGrp="1"/>
          </p:cNvSpPr>
          <p:nvPr>
            <p:ph type="subTitle" idx="1"/>
          </p:nvPr>
        </p:nvSpPr>
        <p:spPr/>
        <p:txBody>
          <a:bodyPr>
            <a:normAutofit/>
          </a:bodyPr>
          <a:lstStyle/>
          <a:p>
            <a:r>
              <a:rPr lang="en-US" dirty="0" err="1" smtClean="0"/>
              <a:t>Jermon</a:t>
            </a:r>
            <a:r>
              <a:rPr lang="en-US" dirty="0" smtClean="0"/>
              <a:t> Clark</a:t>
            </a:r>
          </a:p>
          <a:p>
            <a:r>
              <a:rPr lang="en-US" dirty="0" smtClean="0"/>
              <a:t>Monday 10.19.15</a:t>
            </a:r>
          </a:p>
          <a:p>
            <a:r>
              <a:rPr lang="en-US" dirty="0" smtClean="0"/>
              <a:t>1</a:t>
            </a:r>
            <a:r>
              <a:rPr lang="en-US" baseline="30000" dirty="0" smtClean="0"/>
              <a:t>st</a:t>
            </a:r>
            <a:r>
              <a:rPr lang="en-US" dirty="0" smtClean="0"/>
              <a:t> period</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spaced</a:t>
            </a:r>
            <a:r>
              <a:rPr lang="en-US" b="1" dirty="0" err="1" smtClean="0"/>
              <a:t>concentric</a:t>
            </a:r>
            <a:r>
              <a:rPr lang="en-US" b="1" dirty="0" smtClean="0"/>
              <a:t> circles</a:t>
            </a:r>
            <a:endParaRPr lang="en-US" dirty="0"/>
          </a:p>
        </p:txBody>
      </p:sp>
      <p:sp>
        <p:nvSpPr>
          <p:cNvPr id="3" name="Content Placeholder 2"/>
          <p:cNvSpPr>
            <a:spLocks noGrp="1"/>
          </p:cNvSpPr>
          <p:nvPr>
            <p:ph idx="1"/>
          </p:nvPr>
        </p:nvSpPr>
        <p:spPr>
          <a:xfrm>
            <a:off x="457200" y="1600201"/>
            <a:ext cx="8229600" cy="3657600"/>
          </a:xfrm>
        </p:spPr>
        <p:txBody>
          <a:bodyPr/>
          <a:lstStyle/>
          <a:p>
            <a:r>
              <a:rPr lang="en-US" dirty="0"/>
              <a:t>An archery target, featuring evenly </a:t>
            </a:r>
            <a:r>
              <a:rPr lang="en-US" dirty="0" smtClean="0"/>
              <a:t>spaced </a:t>
            </a:r>
            <a:r>
              <a:rPr lang="en-US" b="1" dirty="0" smtClean="0"/>
              <a:t>concentric </a:t>
            </a:r>
            <a:r>
              <a:rPr lang="en-US" b="1" dirty="0"/>
              <a:t>circles</a:t>
            </a:r>
            <a:r>
              <a:rPr lang="en-US" dirty="0"/>
              <a:t> that surround a "</a:t>
            </a:r>
            <a:r>
              <a:rPr lang="en-US" dirty="0" err="1"/>
              <a:t>bullseye</a:t>
            </a:r>
            <a:r>
              <a:rPr lang="en-US" dirty="0"/>
              <a:t>". </a:t>
            </a:r>
            <a:r>
              <a:rPr lang="en-US" dirty="0" smtClean="0"/>
              <a:t> </a:t>
            </a:r>
            <a:r>
              <a:rPr lang="en-US" dirty="0" err="1" smtClean="0"/>
              <a:t>Kepler's</a:t>
            </a:r>
            <a:r>
              <a:rPr lang="en-US" dirty="0" smtClean="0"/>
              <a:t> </a:t>
            </a:r>
            <a:r>
              <a:rPr lang="en-US" dirty="0"/>
              <a:t>cosmological model formed </a:t>
            </a:r>
            <a:r>
              <a:rPr lang="en-US" dirty="0" smtClean="0"/>
              <a:t>by </a:t>
            </a:r>
            <a:r>
              <a:rPr lang="en-US" b="1" dirty="0" smtClean="0"/>
              <a:t>concentric</a:t>
            </a:r>
            <a:r>
              <a:rPr lang="en-US" dirty="0"/>
              <a:t> spheres and regular </a:t>
            </a:r>
            <a:r>
              <a:rPr lang="en-US" dirty="0" err="1"/>
              <a:t>polyhedra</a:t>
            </a:r>
            <a:r>
              <a:rPr lang="en-US" dirty="0"/>
              <a:t>. In geometry, two or more objects are said to </a:t>
            </a:r>
            <a:r>
              <a:rPr lang="en-US" dirty="0" smtClean="0"/>
              <a:t>be </a:t>
            </a:r>
            <a:r>
              <a:rPr lang="en-US" b="1" dirty="0" smtClean="0"/>
              <a:t>concentric</a:t>
            </a:r>
            <a:r>
              <a:rPr lang="en-US" dirty="0"/>
              <a:t>, </a:t>
            </a:r>
            <a:r>
              <a:rPr lang="en-US" dirty="0" err="1"/>
              <a:t>coaxal</a:t>
            </a:r>
            <a:r>
              <a:rPr lang="en-US" dirty="0"/>
              <a:t>, or coaxial when they share the same center or axis.</a:t>
            </a:r>
          </a:p>
        </p:txBody>
      </p:sp>
      <p:pic>
        <p:nvPicPr>
          <p:cNvPr id="6146" name="Picture 2"/>
          <p:cNvPicPr>
            <a:picLocks noChangeAspect="1" noChangeArrowheads="1"/>
          </p:cNvPicPr>
          <p:nvPr/>
        </p:nvPicPr>
        <p:blipFill>
          <a:blip r:embed="rId2"/>
          <a:srcRect/>
          <a:stretch>
            <a:fillRect/>
          </a:stretch>
        </p:blipFill>
        <p:spPr bwMode="auto">
          <a:xfrm>
            <a:off x="6400800" y="4495800"/>
            <a:ext cx="2066925" cy="21717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t>
            </a:r>
            <a:endParaRPr lang="en-US" dirty="0"/>
          </a:p>
        </p:txBody>
      </p:sp>
      <p:sp>
        <p:nvSpPr>
          <p:cNvPr id="3" name="Content Placeholder 2"/>
          <p:cNvSpPr>
            <a:spLocks noGrp="1"/>
          </p:cNvSpPr>
          <p:nvPr>
            <p:ph idx="1"/>
          </p:nvPr>
        </p:nvSpPr>
        <p:spPr>
          <a:xfrm>
            <a:off x="457200" y="1600201"/>
            <a:ext cx="8229600" cy="1066800"/>
          </a:xfrm>
        </p:spPr>
        <p:txBody>
          <a:bodyPr/>
          <a:lstStyle/>
          <a:p>
            <a:r>
              <a:rPr lang="en-US" dirty="0"/>
              <a:t>a long, narrow mark or band.</a:t>
            </a:r>
          </a:p>
        </p:txBody>
      </p:sp>
      <p:cxnSp>
        <p:nvCxnSpPr>
          <p:cNvPr id="5" name="Straight Connector 4"/>
          <p:cNvCxnSpPr/>
          <p:nvPr/>
        </p:nvCxnSpPr>
        <p:spPr>
          <a:xfrm flipV="1">
            <a:off x="1371600" y="4800600"/>
            <a:ext cx="57912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Proportion</a:t>
            </a:r>
            <a:endParaRPr lang="en-US" dirty="0"/>
          </a:p>
        </p:txBody>
      </p:sp>
      <p:sp>
        <p:nvSpPr>
          <p:cNvPr id="3" name="Content Placeholder 2"/>
          <p:cNvSpPr>
            <a:spLocks noGrp="1"/>
          </p:cNvSpPr>
          <p:nvPr>
            <p:ph idx="1"/>
          </p:nvPr>
        </p:nvSpPr>
        <p:spPr>
          <a:xfrm>
            <a:off x="457200" y="1600201"/>
            <a:ext cx="8229600" cy="1524000"/>
          </a:xfrm>
        </p:spPr>
        <p:txBody>
          <a:bodyPr/>
          <a:lstStyle/>
          <a:p>
            <a:r>
              <a:rPr lang="en-US" dirty="0"/>
              <a:t>a part, share, or number considered in comparative relation to a whole.</a:t>
            </a:r>
          </a:p>
        </p:txBody>
      </p:sp>
      <p:pic>
        <p:nvPicPr>
          <p:cNvPr id="7170" name="Picture 2"/>
          <p:cNvPicPr>
            <a:picLocks noChangeAspect="1" noChangeArrowheads="1"/>
          </p:cNvPicPr>
          <p:nvPr/>
        </p:nvPicPr>
        <p:blipFill>
          <a:blip r:embed="rId2"/>
          <a:srcRect/>
          <a:stretch>
            <a:fillRect/>
          </a:stretch>
        </p:blipFill>
        <p:spPr bwMode="auto">
          <a:xfrm>
            <a:off x="1981200" y="3886200"/>
            <a:ext cx="5732674" cy="1985962"/>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ellipse</a:t>
            </a:r>
            <a:endParaRPr lang="en-US" dirty="0"/>
          </a:p>
        </p:txBody>
      </p:sp>
      <p:sp>
        <p:nvSpPr>
          <p:cNvPr id="3" name="Content Placeholder 2"/>
          <p:cNvSpPr>
            <a:spLocks noGrp="1"/>
          </p:cNvSpPr>
          <p:nvPr>
            <p:ph idx="1"/>
          </p:nvPr>
        </p:nvSpPr>
        <p:spPr>
          <a:xfrm>
            <a:off x="457200" y="1600201"/>
            <a:ext cx="8229600" cy="2743200"/>
          </a:xfrm>
        </p:spPr>
        <p:txBody>
          <a:bodyPr/>
          <a:lstStyle/>
          <a:p>
            <a:r>
              <a:rPr lang="en-US" dirty="0"/>
              <a:t>a regular oval shape, traced by a point moving in a plane so that the sum of its distances from two other points (the foci) is constant, or resulting when a cone is cut by an oblique plane that does not intersect the base.</a:t>
            </a:r>
          </a:p>
        </p:txBody>
      </p:sp>
      <p:pic>
        <p:nvPicPr>
          <p:cNvPr id="8194" name="Picture 2"/>
          <p:cNvPicPr>
            <a:picLocks noChangeAspect="1" noChangeArrowheads="1"/>
          </p:cNvPicPr>
          <p:nvPr/>
        </p:nvPicPr>
        <p:blipFill>
          <a:blip r:embed="rId2"/>
          <a:srcRect/>
          <a:stretch>
            <a:fillRect/>
          </a:stretch>
        </p:blipFill>
        <p:spPr bwMode="auto">
          <a:xfrm>
            <a:off x="3124200" y="4572000"/>
            <a:ext cx="3371850" cy="19145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Nonisometric</a:t>
            </a:r>
            <a:endParaRPr lang="en-US" dirty="0"/>
          </a:p>
        </p:txBody>
      </p:sp>
      <p:sp>
        <p:nvSpPr>
          <p:cNvPr id="3" name="Content Placeholder 2"/>
          <p:cNvSpPr>
            <a:spLocks noGrp="1"/>
          </p:cNvSpPr>
          <p:nvPr>
            <p:ph idx="1"/>
          </p:nvPr>
        </p:nvSpPr>
        <p:spPr>
          <a:xfrm>
            <a:off x="457200" y="1600201"/>
            <a:ext cx="8229600" cy="2209800"/>
          </a:xfrm>
        </p:spPr>
        <p:txBody>
          <a:bodyPr>
            <a:normAutofit/>
          </a:bodyPr>
          <a:lstStyle/>
          <a:p>
            <a:r>
              <a:rPr lang="en-US" dirty="0"/>
              <a:t>of, relating to, or characterized by equality of measure; especially : relating to or being a crystallographic system characterized by three equal axes at right angles.</a:t>
            </a:r>
            <a:endParaRPr lang="en-US" dirty="0" smtClean="0"/>
          </a:p>
        </p:txBody>
      </p:sp>
      <p:pic>
        <p:nvPicPr>
          <p:cNvPr id="9218" name="Picture 2"/>
          <p:cNvPicPr>
            <a:picLocks noChangeAspect="1" noChangeArrowheads="1"/>
          </p:cNvPicPr>
          <p:nvPr/>
        </p:nvPicPr>
        <p:blipFill>
          <a:blip r:embed="rId2"/>
          <a:srcRect/>
          <a:stretch>
            <a:fillRect/>
          </a:stretch>
        </p:blipFill>
        <p:spPr bwMode="auto">
          <a:xfrm>
            <a:off x="3886200" y="3733800"/>
            <a:ext cx="2057400" cy="23241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radius</a:t>
            </a:r>
            <a:endParaRPr lang="en-US" dirty="0"/>
          </a:p>
        </p:txBody>
      </p:sp>
      <p:sp>
        <p:nvSpPr>
          <p:cNvPr id="3" name="Content Placeholder 2"/>
          <p:cNvSpPr>
            <a:spLocks noGrp="1"/>
          </p:cNvSpPr>
          <p:nvPr>
            <p:ph idx="1"/>
          </p:nvPr>
        </p:nvSpPr>
        <p:spPr>
          <a:xfrm>
            <a:off x="457200" y="1600201"/>
            <a:ext cx="8229600" cy="1371600"/>
          </a:xfrm>
        </p:spPr>
        <p:txBody>
          <a:bodyPr/>
          <a:lstStyle/>
          <a:p>
            <a:r>
              <a:rPr lang="en-US" dirty="0"/>
              <a:t>a straight line from the center to the circumference of a circle or sphere</a:t>
            </a:r>
          </a:p>
        </p:txBody>
      </p:sp>
      <p:pic>
        <p:nvPicPr>
          <p:cNvPr id="10242" name="Picture 2"/>
          <p:cNvPicPr>
            <a:picLocks noChangeAspect="1" noChangeArrowheads="1"/>
          </p:cNvPicPr>
          <p:nvPr/>
        </p:nvPicPr>
        <p:blipFill>
          <a:blip r:embed="rId2"/>
          <a:srcRect/>
          <a:stretch>
            <a:fillRect/>
          </a:stretch>
        </p:blipFill>
        <p:spPr bwMode="auto">
          <a:xfrm>
            <a:off x="3505200" y="3581400"/>
            <a:ext cx="2562225" cy="176212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a:t>
            </a:r>
            <a:endParaRPr lang="en-US" dirty="0"/>
          </a:p>
        </p:txBody>
      </p:sp>
      <p:sp>
        <p:nvSpPr>
          <p:cNvPr id="3" name="Content Placeholder 2"/>
          <p:cNvSpPr>
            <a:spLocks noGrp="1"/>
          </p:cNvSpPr>
          <p:nvPr>
            <p:ph idx="1"/>
          </p:nvPr>
        </p:nvSpPr>
        <p:spPr>
          <a:xfrm>
            <a:off x="457200" y="1600201"/>
            <a:ext cx="8229600" cy="838200"/>
          </a:xfrm>
        </p:spPr>
        <p:txBody>
          <a:bodyPr/>
          <a:lstStyle/>
          <a:p>
            <a:r>
              <a:rPr lang="en-US" dirty="0" smtClean="0"/>
              <a:t>Multiple long</a:t>
            </a:r>
            <a:r>
              <a:rPr lang="en-US" dirty="0"/>
              <a:t>, narrow mark or band.</a:t>
            </a:r>
          </a:p>
        </p:txBody>
      </p:sp>
      <p:cxnSp>
        <p:nvCxnSpPr>
          <p:cNvPr id="5" name="Straight Connector 4"/>
          <p:cNvCxnSpPr/>
          <p:nvPr/>
        </p:nvCxnSpPr>
        <p:spPr>
          <a:xfrm>
            <a:off x="1828800" y="3962400"/>
            <a:ext cx="5867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52600" y="4648200"/>
            <a:ext cx="61722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Tangent arcs</a:t>
            </a:r>
            <a:endParaRPr lang="en-US" dirty="0"/>
          </a:p>
        </p:txBody>
      </p:sp>
      <p:sp>
        <p:nvSpPr>
          <p:cNvPr id="3" name="Content Placeholder 2"/>
          <p:cNvSpPr>
            <a:spLocks noGrp="1"/>
          </p:cNvSpPr>
          <p:nvPr>
            <p:ph idx="1"/>
          </p:nvPr>
        </p:nvSpPr>
        <p:spPr/>
        <p:txBody>
          <a:bodyPr/>
          <a:lstStyle/>
          <a:p>
            <a:r>
              <a:rPr lang="en-US" dirty="0"/>
              <a:t>the angle, measured in radians, that has a tangent equal to a </a:t>
            </a:r>
            <a:r>
              <a:rPr lang="en-US" dirty="0" smtClean="0"/>
              <a:t>given number</a:t>
            </a:r>
            <a:r>
              <a:rPr lang="en-US" dirty="0"/>
              <a:t>.</a:t>
            </a:r>
          </a:p>
        </p:txBody>
      </p:sp>
      <p:pic>
        <p:nvPicPr>
          <p:cNvPr id="11266" name="Picture 2"/>
          <p:cNvPicPr>
            <a:picLocks noChangeAspect="1" noChangeArrowheads="1"/>
          </p:cNvPicPr>
          <p:nvPr/>
        </p:nvPicPr>
        <p:blipFill>
          <a:blip r:embed="rId2"/>
          <a:srcRect/>
          <a:stretch>
            <a:fillRect/>
          </a:stretch>
        </p:blipFill>
        <p:spPr bwMode="auto">
          <a:xfrm>
            <a:off x="3352800" y="4419600"/>
            <a:ext cx="2876550" cy="16002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a:xfrm>
            <a:off x="457200" y="1600201"/>
            <a:ext cx="8229600" cy="609600"/>
          </a:xfrm>
        </p:spPr>
        <p:txBody>
          <a:bodyPr/>
          <a:lstStyle/>
          <a:p>
            <a:r>
              <a:rPr lang="en-US" dirty="0"/>
              <a:t>a general rule, principle, or piece of advice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OBLIQUE DRAWING</a:t>
            </a:r>
            <a:endParaRPr lang="en-US" dirty="0"/>
          </a:p>
        </p:txBody>
      </p:sp>
      <p:sp>
        <p:nvSpPr>
          <p:cNvPr id="3" name="Content Placeholder 2"/>
          <p:cNvSpPr>
            <a:spLocks noGrp="1"/>
          </p:cNvSpPr>
          <p:nvPr>
            <p:ph idx="1"/>
          </p:nvPr>
        </p:nvSpPr>
        <p:spPr>
          <a:xfrm>
            <a:off x="457200" y="1600201"/>
            <a:ext cx="8229600" cy="3048000"/>
          </a:xfrm>
        </p:spPr>
        <p:txBody>
          <a:bodyPr/>
          <a:lstStyle/>
          <a:p>
            <a:r>
              <a:rPr lang="en-US" b="1" dirty="0"/>
              <a:t>Definition</a:t>
            </a:r>
            <a:r>
              <a:rPr lang="en-US" dirty="0"/>
              <a:t> of </a:t>
            </a:r>
            <a:r>
              <a:rPr lang="en-US" b="1" dirty="0"/>
              <a:t>OBLIQUE DRAWING</a:t>
            </a:r>
            <a:r>
              <a:rPr lang="en-US" dirty="0"/>
              <a:t>. : a projective </a:t>
            </a:r>
            <a:r>
              <a:rPr lang="en-US" b="1" dirty="0"/>
              <a:t>drawing</a:t>
            </a:r>
            <a:r>
              <a:rPr lang="en-US" dirty="0"/>
              <a:t> of which the frontal lines are given in true proportions and relations and all others at suitable angles other than 90 degrees without regard to the rules of linear perspective.</a:t>
            </a:r>
          </a:p>
        </p:txBody>
      </p:sp>
      <p:pic>
        <p:nvPicPr>
          <p:cNvPr id="12290" name="Picture 2"/>
          <p:cNvPicPr>
            <a:picLocks noChangeAspect="1" noChangeArrowheads="1"/>
          </p:cNvPicPr>
          <p:nvPr/>
        </p:nvPicPr>
        <p:blipFill>
          <a:blip r:embed="rId2"/>
          <a:srcRect/>
          <a:stretch>
            <a:fillRect/>
          </a:stretch>
        </p:blipFill>
        <p:spPr bwMode="auto">
          <a:xfrm>
            <a:off x="2819400" y="5181600"/>
            <a:ext cx="2286000" cy="137721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arcs</a:t>
            </a:r>
            <a:endParaRPr lang="en-US" dirty="0"/>
          </a:p>
        </p:txBody>
      </p:sp>
      <p:sp>
        <p:nvSpPr>
          <p:cNvPr id="3" name="Content Placeholder 2"/>
          <p:cNvSpPr>
            <a:spLocks noGrp="1"/>
          </p:cNvSpPr>
          <p:nvPr>
            <p:ph idx="1"/>
          </p:nvPr>
        </p:nvSpPr>
        <p:spPr>
          <a:xfrm>
            <a:off x="457200" y="1600201"/>
            <a:ext cx="8229600" cy="1066800"/>
          </a:xfrm>
        </p:spPr>
        <p:txBody>
          <a:bodyPr/>
          <a:lstStyle/>
          <a:p>
            <a:r>
              <a:rPr lang="en-US" dirty="0" smtClean="0"/>
              <a:t>Arc is a </a:t>
            </a:r>
            <a:r>
              <a:rPr lang="en-US" dirty="0"/>
              <a:t>part of the circumference of a circle or other curve.</a:t>
            </a:r>
          </a:p>
        </p:txBody>
      </p:sp>
      <p:pic>
        <p:nvPicPr>
          <p:cNvPr id="1026" name="Picture 2"/>
          <p:cNvPicPr>
            <a:picLocks noChangeAspect="1" noChangeArrowheads="1"/>
          </p:cNvPicPr>
          <p:nvPr/>
        </p:nvPicPr>
        <p:blipFill>
          <a:blip r:embed="rId2"/>
          <a:srcRect/>
          <a:stretch>
            <a:fillRect/>
          </a:stretch>
        </p:blipFill>
        <p:spPr bwMode="auto">
          <a:xfrm>
            <a:off x="3810000" y="3886200"/>
            <a:ext cx="1390650" cy="1247775"/>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texture</a:t>
            </a:r>
            <a:endParaRPr lang="en-US" dirty="0"/>
          </a:p>
        </p:txBody>
      </p:sp>
      <p:sp>
        <p:nvSpPr>
          <p:cNvPr id="3" name="Content Placeholder 2"/>
          <p:cNvSpPr>
            <a:spLocks noGrp="1"/>
          </p:cNvSpPr>
          <p:nvPr>
            <p:ph idx="1"/>
          </p:nvPr>
        </p:nvSpPr>
        <p:spPr>
          <a:xfrm>
            <a:off x="457200" y="1600201"/>
            <a:ext cx="8229600" cy="1371600"/>
          </a:xfrm>
        </p:spPr>
        <p:txBody>
          <a:bodyPr/>
          <a:lstStyle/>
          <a:p>
            <a:r>
              <a:rPr lang="en-US" dirty="0"/>
              <a:t>the feel, appearance, or consistency of a surface or a substance</a:t>
            </a:r>
            <a:r>
              <a:rPr lang="en-US" dirty="0" smtClean="0"/>
              <a:t>. </a:t>
            </a:r>
            <a:endParaRPr lang="en-US" dirty="0"/>
          </a:p>
        </p:txBody>
      </p:sp>
      <p:pic>
        <p:nvPicPr>
          <p:cNvPr id="13314" name="Picture 2"/>
          <p:cNvPicPr>
            <a:picLocks noChangeAspect="1" noChangeArrowheads="1"/>
          </p:cNvPicPr>
          <p:nvPr/>
        </p:nvPicPr>
        <p:blipFill>
          <a:blip r:embed="rId2"/>
          <a:srcRect/>
          <a:stretch>
            <a:fillRect/>
          </a:stretch>
        </p:blipFill>
        <p:spPr bwMode="auto">
          <a:xfrm>
            <a:off x="2819400" y="3886200"/>
            <a:ext cx="2838450" cy="173355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line</a:t>
            </a:r>
            <a:endParaRPr lang="en-US" dirty="0"/>
          </a:p>
        </p:txBody>
      </p:sp>
      <p:sp>
        <p:nvSpPr>
          <p:cNvPr id="3" name="Content Placeholder 2"/>
          <p:cNvSpPr>
            <a:spLocks noGrp="1"/>
          </p:cNvSpPr>
          <p:nvPr>
            <p:ph idx="1"/>
          </p:nvPr>
        </p:nvSpPr>
        <p:spPr>
          <a:xfrm>
            <a:off x="457200" y="1600201"/>
            <a:ext cx="8229600" cy="1905000"/>
          </a:xfrm>
        </p:spPr>
        <p:txBody>
          <a:bodyPr/>
          <a:lstStyle/>
          <a:p>
            <a:r>
              <a:rPr lang="en-US" dirty="0" smtClean="0"/>
              <a:t>A </a:t>
            </a:r>
            <a:r>
              <a:rPr lang="en-US" b="1" dirty="0" smtClean="0"/>
              <a:t>line</a:t>
            </a:r>
            <a:r>
              <a:rPr lang="en-US" dirty="0"/>
              <a:t> (as a contour </a:t>
            </a:r>
            <a:r>
              <a:rPr lang="en-US" b="1" dirty="0"/>
              <a:t>line</a:t>
            </a:r>
            <a:r>
              <a:rPr lang="en-US" dirty="0"/>
              <a:t>) drawn on a map and indicating a true constant value throughout its extent.</a:t>
            </a:r>
          </a:p>
        </p:txBody>
      </p:sp>
      <p:pic>
        <p:nvPicPr>
          <p:cNvPr id="2050" name="Picture 2"/>
          <p:cNvPicPr>
            <a:picLocks noChangeAspect="1" noChangeArrowheads="1"/>
          </p:cNvPicPr>
          <p:nvPr/>
        </p:nvPicPr>
        <p:blipFill>
          <a:blip r:embed="rId2"/>
          <a:srcRect/>
          <a:stretch>
            <a:fillRect/>
          </a:stretch>
        </p:blipFill>
        <p:spPr bwMode="auto">
          <a:xfrm>
            <a:off x="3657600" y="4038600"/>
            <a:ext cx="1485900" cy="19716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overlay</a:t>
            </a:r>
            <a:endParaRPr lang="en-US" dirty="0"/>
          </a:p>
        </p:txBody>
      </p:sp>
      <p:sp>
        <p:nvSpPr>
          <p:cNvPr id="3" name="Content Placeholder 2"/>
          <p:cNvSpPr>
            <a:spLocks noGrp="1"/>
          </p:cNvSpPr>
          <p:nvPr>
            <p:ph idx="1"/>
          </p:nvPr>
        </p:nvSpPr>
        <p:spPr>
          <a:xfrm>
            <a:off x="457200" y="1600201"/>
            <a:ext cx="8229600" cy="1219200"/>
          </a:xfrm>
        </p:spPr>
        <p:txBody>
          <a:bodyPr/>
          <a:lstStyle/>
          <a:p>
            <a:r>
              <a:rPr lang="en-US" dirty="0"/>
              <a:t>cover the surface of (a thing) with a coating.</a:t>
            </a:r>
          </a:p>
        </p:txBody>
      </p:sp>
      <p:pic>
        <p:nvPicPr>
          <p:cNvPr id="3074" name="Picture 2"/>
          <p:cNvPicPr>
            <a:picLocks noChangeAspect="1" noChangeArrowheads="1"/>
          </p:cNvPicPr>
          <p:nvPr/>
        </p:nvPicPr>
        <p:blipFill>
          <a:blip r:embed="rId2"/>
          <a:srcRect/>
          <a:stretch>
            <a:fillRect/>
          </a:stretch>
        </p:blipFill>
        <p:spPr bwMode="auto">
          <a:xfrm>
            <a:off x="2459935" y="2552700"/>
            <a:ext cx="3540815" cy="21717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axis</a:t>
            </a:r>
            <a:endParaRPr lang="en-US" dirty="0"/>
          </a:p>
        </p:txBody>
      </p:sp>
      <p:sp>
        <p:nvSpPr>
          <p:cNvPr id="3" name="Content Placeholder 2"/>
          <p:cNvSpPr>
            <a:spLocks noGrp="1"/>
          </p:cNvSpPr>
          <p:nvPr>
            <p:ph idx="1"/>
          </p:nvPr>
        </p:nvSpPr>
        <p:spPr>
          <a:xfrm>
            <a:off x="457200" y="1600201"/>
            <a:ext cx="8229600" cy="1295400"/>
          </a:xfrm>
        </p:spPr>
        <p:txBody>
          <a:bodyPr/>
          <a:lstStyle/>
          <a:p>
            <a:r>
              <a:rPr lang="en-US" dirty="0"/>
              <a:t>a fixed reference line for the measurement of coordinates.</a:t>
            </a:r>
          </a:p>
        </p:txBody>
      </p:sp>
      <p:pic>
        <p:nvPicPr>
          <p:cNvPr id="4098" name="Picture 2"/>
          <p:cNvPicPr>
            <a:picLocks noChangeAspect="1" noChangeArrowheads="1"/>
          </p:cNvPicPr>
          <p:nvPr/>
        </p:nvPicPr>
        <p:blipFill>
          <a:blip r:embed="rId2"/>
          <a:srcRect/>
          <a:stretch>
            <a:fillRect/>
          </a:stretch>
        </p:blipFill>
        <p:spPr bwMode="auto">
          <a:xfrm>
            <a:off x="3733800" y="4495800"/>
            <a:ext cx="2019300" cy="18002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sketch</a:t>
            </a:r>
            <a:endParaRPr lang="en-US" dirty="0"/>
          </a:p>
        </p:txBody>
      </p:sp>
      <p:sp>
        <p:nvSpPr>
          <p:cNvPr id="3" name="Content Placeholder 2"/>
          <p:cNvSpPr>
            <a:spLocks noGrp="1"/>
          </p:cNvSpPr>
          <p:nvPr>
            <p:ph idx="1"/>
          </p:nvPr>
        </p:nvSpPr>
        <p:spPr>
          <a:xfrm>
            <a:off x="457200" y="1600201"/>
            <a:ext cx="8229600" cy="3505200"/>
          </a:xfrm>
        </p:spPr>
        <p:txBody>
          <a:bodyPr>
            <a:normAutofit/>
          </a:bodyPr>
          <a:lstStyle/>
          <a:p>
            <a:r>
              <a:rPr lang="en-US" b="1" dirty="0"/>
              <a:t>Isometric</a:t>
            </a:r>
            <a:r>
              <a:rPr lang="en-US" dirty="0"/>
              <a:t> Projection is a method for visually representing three-dimensional objects in two dimensions in technical and engineering drawings. It is an axonometric projection in which the three coordinate axes appear equally foreshortened and the angles between any two of them are 120 degrees.</a:t>
            </a:r>
          </a:p>
        </p:txBody>
      </p:sp>
      <p:pic>
        <p:nvPicPr>
          <p:cNvPr id="4" name="Picture 2"/>
          <p:cNvPicPr>
            <a:picLocks noChangeAspect="1" noChangeArrowheads="1"/>
          </p:cNvPicPr>
          <p:nvPr/>
        </p:nvPicPr>
        <p:blipFill>
          <a:blip r:embed="rId2"/>
          <a:srcRect/>
          <a:stretch>
            <a:fillRect/>
          </a:stretch>
        </p:blipFill>
        <p:spPr bwMode="auto">
          <a:xfrm>
            <a:off x="3810000" y="5029200"/>
            <a:ext cx="1198770" cy="15906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a:t>
            </a:r>
            <a:endParaRPr lang="en-US" dirty="0"/>
          </a:p>
        </p:txBody>
      </p:sp>
      <p:sp>
        <p:nvSpPr>
          <p:cNvPr id="3" name="Content Placeholder 2"/>
          <p:cNvSpPr>
            <a:spLocks noGrp="1"/>
          </p:cNvSpPr>
          <p:nvPr>
            <p:ph idx="1"/>
          </p:nvPr>
        </p:nvSpPr>
        <p:spPr>
          <a:xfrm>
            <a:off x="457200" y="1600201"/>
            <a:ext cx="8229600" cy="1219200"/>
          </a:xfrm>
        </p:spPr>
        <p:txBody>
          <a:bodyPr>
            <a:normAutofit/>
          </a:bodyPr>
          <a:lstStyle/>
          <a:p>
            <a:r>
              <a:rPr lang="en-US" dirty="0"/>
              <a:t>a flat surface on which a straight line joining any two points on it would wholly lie.</a:t>
            </a:r>
          </a:p>
        </p:txBody>
      </p:sp>
      <p:pic>
        <p:nvPicPr>
          <p:cNvPr id="5122" name="Picture 2"/>
          <p:cNvPicPr>
            <a:picLocks noChangeAspect="1" noChangeArrowheads="1"/>
          </p:cNvPicPr>
          <p:nvPr/>
        </p:nvPicPr>
        <p:blipFill>
          <a:blip r:embed="rId2"/>
          <a:srcRect/>
          <a:stretch>
            <a:fillRect/>
          </a:stretch>
        </p:blipFill>
        <p:spPr bwMode="auto">
          <a:xfrm>
            <a:off x="2971800" y="3886200"/>
            <a:ext cx="2924175" cy="220027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a:t>
            </a:r>
            <a:endParaRPr lang="en-US" dirty="0"/>
          </a:p>
        </p:txBody>
      </p:sp>
      <p:sp>
        <p:nvSpPr>
          <p:cNvPr id="3" name="Content Placeholder 2"/>
          <p:cNvSpPr>
            <a:spLocks noGrp="1"/>
          </p:cNvSpPr>
          <p:nvPr>
            <p:ph idx="1"/>
          </p:nvPr>
        </p:nvSpPr>
        <p:spPr>
          <a:xfrm>
            <a:off x="457200" y="1600201"/>
            <a:ext cx="8229600" cy="1676400"/>
          </a:xfrm>
        </p:spPr>
        <p:txBody>
          <a:bodyPr/>
          <a:lstStyle/>
          <a:p>
            <a:r>
              <a:rPr lang="en-US" dirty="0"/>
              <a:t>the nature of something's ingredients or constituents; the way in which a whole or mixture is made up.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a:t>
            </a:r>
            <a:endParaRPr lang="en-US" dirty="0"/>
          </a:p>
        </p:txBody>
      </p:sp>
      <p:sp>
        <p:nvSpPr>
          <p:cNvPr id="3" name="Content Placeholder 2"/>
          <p:cNvSpPr>
            <a:spLocks noGrp="1"/>
          </p:cNvSpPr>
          <p:nvPr>
            <p:ph idx="1"/>
          </p:nvPr>
        </p:nvSpPr>
        <p:spPr>
          <a:xfrm>
            <a:off x="457200" y="1600201"/>
            <a:ext cx="8229600" cy="838200"/>
          </a:xfrm>
        </p:spPr>
        <p:txBody>
          <a:bodyPr/>
          <a:lstStyle/>
          <a:p>
            <a:r>
              <a:rPr lang="en-US" dirty="0"/>
              <a:t>a dot</a:t>
            </a:r>
          </a:p>
        </p:txBody>
      </p:sp>
      <p:sp>
        <p:nvSpPr>
          <p:cNvPr id="5" name="Flowchart: Connector 4"/>
          <p:cNvSpPr/>
          <p:nvPr/>
        </p:nvSpPr>
        <p:spPr>
          <a:xfrm>
            <a:off x="3505200" y="4267200"/>
            <a:ext cx="1905000" cy="1905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270</Words>
  <Application>Microsoft Office PowerPoint</Application>
  <PresentationFormat>On-screen Show (4:3)</PresentationFormat>
  <Paragraphs>42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Engineering Vocabulary</vt:lpstr>
      <vt:lpstr>arcs</vt:lpstr>
      <vt:lpstr>Isometric line</vt:lpstr>
      <vt:lpstr>overlay</vt:lpstr>
      <vt:lpstr>axis</vt:lpstr>
      <vt:lpstr>Isometric sketch</vt:lpstr>
      <vt:lpstr>plane</vt:lpstr>
      <vt:lpstr>Composition</vt:lpstr>
      <vt:lpstr>Point </vt:lpstr>
      <vt:lpstr>spacedconcentric circles</vt:lpstr>
      <vt:lpstr>line</vt:lpstr>
      <vt:lpstr>Proportion</vt:lpstr>
      <vt:lpstr>ellipse</vt:lpstr>
      <vt:lpstr>Nonisometric</vt:lpstr>
      <vt:lpstr>radius</vt:lpstr>
      <vt:lpstr>lines</vt:lpstr>
      <vt:lpstr>Tangent arcs</vt:lpstr>
      <vt:lpstr>guidelines</vt:lpstr>
      <vt:lpstr>OBLIQUE DRAWING</vt:lpstr>
      <vt:lpstr>texture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Vocabulary</dc:title>
  <dc:creator>jerome clark</dc:creator>
  <cp:lastModifiedBy>jerome clark</cp:lastModifiedBy>
  <cp:revision>6</cp:revision>
  <dcterms:created xsi:type="dcterms:W3CDTF">2015-10-21T21:32:17Z</dcterms:created>
  <dcterms:modified xsi:type="dcterms:W3CDTF">2015-10-21T22:15:12Z</dcterms:modified>
</cp:coreProperties>
</file>